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8" r:id="rId12"/>
    <p:sldId id="266" r:id="rId13"/>
    <p:sldId id="267" r:id="rId14"/>
    <p:sldId id="274" r:id="rId15"/>
    <p:sldId id="270" r:id="rId16"/>
    <p:sldId id="271" r:id="rId17"/>
    <p:sldId id="272" r:id="rId18"/>
    <p:sldId id="273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C0E12-8E2F-4044-A21A-47EB4D491F7D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CA321-67B3-43BE-90EC-3AF8FDDF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68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F490BB9-E691-45D1-96A8-267B62253C9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26A933-3296-40B1-9842-990A99F5F54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0BB9-E691-45D1-96A8-267B62253C9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A933-3296-40B1-9842-990A99F5F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0BB9-E691-45D1-96A8-267B62253C9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A933-3296-40B1-9842-990A99F5F54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490BB9-E691-45D1-96A8-267B62253C9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26A933-3296-40B1-9842-990A99F5F5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0BB9-E691-45D1-96A8-267B62253C9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26A933-3296-40B1-9842-990A99F5F54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F490BB9-E691-45D1-96A8-267B62253C9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26A933-3296-40B1-9842-990A99F5F5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F490BB9-E691-45D1-96A8-267B62253C9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26A933-3296-40B1-9842-990A99F5F5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0BB9-E691-45D1-96A8-267B62253C9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26A933-3296-40B1-9842-990A99F5F54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0BB9-E691-45D1-96A8-267B62253C9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26A933-3296-40B1-9842-990A99F5F5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F490BB9-E691-45D1-96A8-267B62253C9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26A933-3296-40B1-9842-990A99F5F54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F490BB9-E691-45D1-96A8-267B62253C9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C26A933-3296-40B1-9842-990A99F5F54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F490BB9-E691-45D1-96A8-267B62253C9A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C26A933-3296-40B1-9842-990A99F5F54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d101.bu.edu/StudentDoc/Archives/ED101sp06/emilyo/SlaveryinJamestown.html" TargetMode="External"/><Relationship Id="rId3" Type="http://schemas.openxmlformats.org/officeDocument/2006/relationships/hyperlink" Target="http://www.loc.gov/pictures/item/2001696963/" TargetMode="External"/><Relationship Id="rId7" Type="http://schemas.openxmlformats.org/officeDocument/2006/relationships/hyperlink" Target="http://www.nps.gov/jame/historyculture/african-americans-at-jamestown.htm" TargetMode="External"/><Relationship Id="rId2" Type="http://schemas.openxmlformats.org/officeDocument/2006/relationships/hyperlink" Target="http://www.loc.gov/teachers/classroommaterials/primarysourcesets/jamestow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istoryisfun.org/jamestown-settlement/history-jamestown/" TargetMode="External"/><Relationship Id="rId5" Type="http://schemas.openxmlformats.org/officeDocument/2006/relationships/hyperlink" Target="http://education-portal.com/academy/lesson/powhatan-confederacy-definition-history-quiz.html" TargetMode="External"/><Relationship Id="rId4" Type="http://schemas.openxmlformats.org/officeDocument/2006/relationships/hyperlink" Target="http://chnm.gmu.edu/tah-loudoun/wp-content/lessons/franklin/jamestown-settlement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Don’t Roll the Dice if You Can’t Pay the Price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Jamestown Colony: </a:t>
            </a:r>
            <a:endParaRPr lang="en-US" dirty="0"/>
          </a:p>
        </p:txBody>
      </p:sp>
      <p:pic>
        <p:nvPicPr>
          <p:cNvPr id="1029" name="Picture 5" descr="C:\Users\Margaret.Koger\AppData\Local\Microsoft\Windows\Temporary Internet Files\Content.IE5\IT541339\762574774_d02333983c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455">
            <a:off x="3460602" y="725739"/>
            <a:ext cx="2101187" cy="127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6096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empus Sans ITC" panose="04020404030D07020202" pitchFamily="82" charset="0"/>
              </a:rPr>
              <a:t>Melanie </a:t>
            </a:r>
            <a:r>
              <a:rPr lang="en-US" dirty="0" err="1" smtClean="0">
                <a:latin typeface="Tempus Sans ITC" panose="04020404030D07020202" pitchFamily="82" charset="0"/>
              </a:rPr>
              <a:t>Gouine</a:t>
            </a:r>
            <a:r>
              <a:rPr lang="en-US" smtClean="0">
                <a:latin typeface="Tempus Sans ITC" panose="04020404030D07020202" pitchFamily="82" charset="0"/>
              </a:rPr>
              <a:t>,  </a:t>
            </a:r>
            <a:r>
              <a:rPr lang="en-US" dirty="0">
                <a:latin typeface="Tempus Sans ITC" panose="04020404030D07020202" pitchFamily="82" charset="0"/>
              </a:rPr>
              <a:t>Margaret Koger, and Heather </a:t>
            </a:r>
            <a:r>
              <a:rPr lang="en-US" dirty="0" err="1">
                <a:latin typeface="Tempus Sans ITC" panose="04020404030D07020202" pitchFamily="82" charset="0"/>
              </a:rPr>
              <a:t>MacKenzie</a:t>
            </a:r>
            <a:endParaRPr lang="en-US" dirty="0">
              <a:latin typeface="Tempus Sans ITC" panose="04020404030D07020202" pitchFamily="8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0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45617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HOUSE OF BURGESSES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b="1" dirty="0"/>
              <a:t>The Virginia House of Burgesses was the first elected legislative body in America giving settlers the opportunity to control their own </a:t>
            </a:r>
            <a:r>
              <a:rPr lang="en-US" altLang="en-US" b="1" dirty="0" smtClean="0"/>
              <a:t>government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The </a:t>
            </a:r>
            <a:r>
              <a:rPr lang="en-US" b="1" dirty="0"/>
              <a:t>first assembly met on July 30, </a:t>
            </a:r>
            <a:r>
              <a:rPr lang="en-US" b="1" dirty="0" smtClean="0"/>
              <a:t>1619 in </a:t>
            </a:r>
            <a:r>
              <a:rPr lang="en-US" b="1" dirty="0"/>
              <a:t>the church at </a:t>
            </a:r>
            <a:r>
              <a:rPr lang="en-US" b="1" dirty="0" smtClean="0"/>
              <a:t>Jamestown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Present </a:t>
            </a:r>
            <a:r>
              <a:rPr lang="en-US" b="1" dirty="0"/>
              <a:t>were Governor Yeardley, Council, and 22 </a:t>
            </a:r>
            <a:r>
              <a:rPr lang="en-US" b="1" dirty="0" smtClean="0"/>
              <a:t>Burgesses </a:t>
            </a:r>
            <a:r>
              <a:rPr lang="en-US" b="1" dirty="0"/>
              <a:t>representing 11 </a:t>
            </a:r>
            <a:r>
              <a:rPr lang="en-US" b="1" dirty="0" smtClean="0"/>
              <a:t>plantations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Burgesses </a:t>
            </a:r>
            <a:r>
              <a:rPr lang="en-US" b="1" dirty="0"/>
              <a:t>were elected </a:t>
            </a:r>
            <a:r>
              <a:rPr lang="en-US" b="1" dirty="0" smtClean="0"/>
              <a:t>representatives </a:t>
            </a:r>
            <a:endParaRPr lang="en-US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Only </a:t>
            </a:r>
            <a:r>
              <a:rPr lang="en-US" b="1" dirty="0"/>
              <a:t>white men who owned a specific amount of property were eligible to vote for </a:t>
            </a:r>
            <a:r>
              <a:rPr lang="en-US" b="1" dirty="0" smtClean="0"/>
              <a:t>Burgesses</a:t>
            </a:r>
            <a:endParaRPr lang="en-US" altLang="en-US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b="1" dirty="0"/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Roll</a:t>
            </a:r>
            <a:endParaRPr lang="en-US" dirty="0"/>
          </a:p>
        </p:txBody>
      </p:sp>
      <p:pic>
        <p:nvPicPr>
          <p:cNvPr id="4" name="Picture 6" descr="C:\Users\Margaret.Koger\AppData\Local\Microsoft\Windows\Temporary Internet Files\Content.IE5\4JJ6MWBU\large-Dice-166.6-14983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36" y="4038600"/>
            <a:ext cx="837909" cy="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6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Write</a:t>
            </a:r>
            <a:endParaRPr lang="en-US" dirty="0"/>
          </a:p>
        </p:txBody>
      </p:sp>
      <p:pic>
        <p:nvPicPr>
          <p:cNvPr id="5" name="Picture 6" descr="C:\Users\Margaret.Koger\AppData\Local\Microsoft\Windows\Temporary Internet Files\Content.IE5\4JJ6MWBU\large-Dice-166.6-14983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36" y="4038600"/>
            <a:ext cx="837909" cy="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0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Assess</a:t>
            </a:r>
            <a:endParaRPr lang="en-US" dirty="0"/>
          </a:p>
        </p:txBody>
      </p:sp>
      <p:pic>
        <p:nvPicPr>
          <p:cNvPr id="6" name="Picture 6" descr="C:\Users\Margaret.Koger\AppData\Local\Microsoft\Windows\Temporary Internet Files\Content.IE5\4JJ6MWBU\large-Dice-166.6-14983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36" y="4038600"/>
            <a:ext cx="837909" cy="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7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295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8" y="533400"/>
            <a:ext cx="7690962" cy="587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3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78372"/>
            <a:ext cx="4859482" cy="628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5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7" y="381000"/>
            <a:ext cx="43910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7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5900"/>
            <a:ext cx="6096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http://www.loc.gov/teachers/classroommaterials/primarysourcesets/jamestown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http://www.loc.gov/pictures/item/2001696963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http://www.loc.gov/resource/g3880.ct000777</a:t>
            </a:r>
            <a:r>
              <a:rPr lang="en-US" dirty="0" smtClean="0">
                <a:hlinkClick r:id="rId4"/>
              </a:rPr>
              <a:t>/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memory.loc.gov/master/mss/mtj/mtj8/062/0000/0004.jpg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http://www.loc.gov/pictures/resource/cph.3b52560/</a:t>
            </a:r>
            <a:endParaRPr lang="en-US" dirty="0" smtClean="0">
              <a:hlinkClick r:id="rId4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chnm.gmu.edu/tah-loudoun/wp-content/lessons/franklin/jamestown-settlement.jpg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education-portal.com/academy/lesson/powhatan-confederacy-definition-history-quiz.html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http://www.historyisfun.org/jamestown-settlement/history-jamestown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www.nps.gov/jame/historyculture/african-americans-at-jamestown.htm</a:t>
            </a:r>
            <a:r>
              <a:rPr lang="en-US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ed101.bu.edu/StudentDoc/Archives/ED101sp06/emilyo/SlaveryinJamestown.html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7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 are T</a:t>
            </a:r>
            <a:r>
              <a:rPr lang="en-US" dirty="0" smtClean="0"/>
              <a:t>aking </a:t>
            </a:r>
            <a:r>
              <a:rPr lang="en-US" dirty="0"/>
              <a:t>a Voyage!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Sparking Activity: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6" descr="C:\Users\Margaret.Koger\AppData\Local\Microsoft\Windows\Temporary Internet Files\Content.IE5\4JJ6MWBU\large-Dice-166.6-14983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36" y="4038600"/>
            <a:ext cx="837909" cy="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6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Was success in the Jamestown Colony as Simple as a </a:t>
            </a:r>
            <a:r>
              <a:rPr lang="en-US" dirty="0" smtClean="0"/>
              <a:t>Role </a:t>
            </a:r>
            <a:r>
              <a:rPr lang="en-US" dirty="0" smtClean="0"/>
              <a:t>of the Dice?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for your Role:</a:t>
            </a:r>
            <a:endParaRPr lang="en-US" dirty="0"/>
          </a:p>
        </p:txBody>
      </p:sp>
      <p:pic>
        <p:nvPicPr>
          <p:cNvPr id="4" name="Picture 6" descr="C:\Users\Margaret.Koger\AppData\Local\Microsoft\Windows\Temporary Internet Files\Content.IE5\4JJ6MWBU\large-Dice-166.6-14983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36" y="4038600"/>
            <a:ext cx="837909" cy="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5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algn="l"/>
            <a:endParaRPr lang="en-US" altLang="en-US" sz="2400" b="1" dirty="0"/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England hoped to find silver and gold in </a:t>
            </a:r>
            <a:r>
              <a:rPr lang="en-US" altLang="en-US" sz="2400" dirty="0" smtClean="0">
                <a:solidFill>
                  <a:schemeClr val="tx1"/>
                </a:solidFill>
              </a:rPr>
              <a:t>America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stockholders of the Virginia Company of London financed the settlement of </a:t>
            </a:r>
            <a:r>
              <a:rPr lang="en-US" altLang="en-US" sz="2400" dirty="0" smtClean="0"/>
              <a:t>Jamestown</a:t>
            </a:r>
            <a:endParaRPr lang="en-US" alt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The</a:t>
            </a:r>
            <a:r>
              <a:rPr lang="en-US" sz="2400" dirty="0"/>
              <a:t> </a:t>
            </a:r>
            <a:r>
              <a:rPr lang="en-US" sz="2400" i="1" dirty="0"/>
              <a:t>Susan Constant</a:t>
            </a:r>
            <a:r>
              <a:rPr lang="en-US" sz="2400" dirty="0"/>
              <a:t>, </a:t>
            </a:r>
            <a:r>
              <a:rPr lang="en-US" sz="2400" i="1" dirty="0" smtClean="0"/>
              <a:t>Godspeed,</a:t>
            </a:r>
            <a:r>
              <a:rPr lang="en-US" sz="2400" dirty="0"/>
              <a:t> and </a:t>
            </a:r>
            <a:r>
              <a:rPr lang="en-US" sz="2400" i="1" dirty="0"/>
              <a:t>Discovery</a:t>
            </a:r>
            <a:r>
              <a:rPr lang="en-US" sz="2400" dirty="0"/>
              <a:t> reached the Virginia coast in late April </a:t>
            </a:r>
            <a:r>
              <a:rPr lang="en-US" sz="2400" dirty="0" smtClean="0"/>
              <a:t>1607 with 104 settlers on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/>
              <a:t>Jamestown became the first permanent English settlement in North America in </a:t>
            </a:r>
            <a:r>
              <a:rPr lang="en-US" altLang="en-US" sz="2400" dirty="0" smtClean="0"/>
              <a:t>1607</a:t>
            </a: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The first two English women arrived at Jamestown in </a:t>
            </a:r>
            <a:r>
              <a:rPr lang="en-US" sz="2400" dirty="0" smtClean="0"/>
              <a:t>1608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John </a:t>
            </a:r>
            <a:r>
              <a:rPr lang="en-US" sz="2400" dirty="0"/>
              <a:t>Smith’s departure in 1609 was followed by the “starving time,” a period of warfare between the colonists and Indians and the deaths of many English men and women from starvation and disease</a:t>
            </a:r>
            <a:endParaRPr lang="en-US" alt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Refresher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4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English Settlers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Native Americans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Indentured Servants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African Slaves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8238">
            <a:off x="2302849" y="4371873"/>
            <a:ext cx="1780073" cy="1993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 descr="indentured serva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70">
            <a:off x="4014838" y="4188706"/>
            <a:ext cx="2523736" cy="2150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30" y="3578484"/>
            <a:ext cx="2279870" cy="2247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439">
            <a:off x="4202736" y="2504719"/>
            <a:ext cx="2432955" cy="1624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636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99241" y="1600200"/>
            <a:ext cx="8229600" cy="453237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order to make a profit for the Virginia Company, settlers tried a number of small industries, including </a:t>
            </a:r>
            <a:r>
              <a:rPr lang="en-US" sz="2400" dirty="0" smtClean="0"/>
              <a:t>ship building and</a:t>
            </a:r>
            <a:r>
              <a:rPr lang="en-US" sz="2400" b="1" i="1" dirty="0"/>
              <a:t> </a:t>
            </a:r>
            <a:r>
              <a:rPr lang="en-US" sz="2400" dirty="0" smtClean="0"/>
              <a:t>glass manufacturing</a:t>
            </a:r>
            <a:r>
              <a:rPr lang="en-US" sz="2400" dirty="0"/>
              <a:t> 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In 1613, tobacco as a cash crop was introduced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Tobacco </a:t>
            </a:r>
            <a:r>
              <a:rPr lang="en-US" sz="2400" dirty="0"/>
              <a:t>cultivation required large amounts of land and labor and stimulated the rapid growth of the Virginia </a:t>
            </a:r>
            <a:r>
              <a:rPr lang="en-US" sz="2400" dirty="0" smtClean="0"/>
              <a:t>colony</a:t>
            </a:r>
            <a:r>
              <a:rPr lang="en-US" sz="2400" dirty="0"/>
              <a:t>  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Settlers </a:t>
            </a:r>
            <a:r>
              <a:rPr lang="en-US" sz="2400" dirty="0"/>
              <a:t>moved onto the lands occupied by the Powhatan Indians, and increased numbers of indentured servants came to </a:t>
            </a:r>
            <a:r>
              <a:rPr lang="en-US" sz="2400" dirty="0" smtClean="0"/>
              <a:t>Virginia</a:t>
            </a: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Settlers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231524"/>
            <a:ext cx="2217683" cy="1481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042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The Powhatan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Confederacy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helped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the Jamestown colonists survive by teaching them what to grow, where to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grow,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and how to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grow 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Later, the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Powhatans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got mad at settlers for demanding food from the Indians and the two sides were about to go to war until...</a:t>
            </a:r>
          </a:p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John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Rolfe married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Pocohontas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and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learned the ways of the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Indians</a:t>
            </a:r>
          </a:p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They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taught him how to make quality tobacco that smelled and tasted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good 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Tobacco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saved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Jamestown </a:t>
            </a:r>
            <a:endParaRPr lang="en-US" dirty="0"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The Powhatan Confederacy </a:t>
            </a:r>
            <a:r>
              <a:rPr lang="en-US" altLang="en-US" sz="2800" dirty="0">
                <a:solidFill>
                  <a:schemeClr val="bg1"/>
                </a:solidFill>
              </a:rPr>
              <a:t/>
            </a:r>
            <a:br>
              <a:rPr lang="en-US" altLang="en-US" sz="2800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648200"/>
            <a:ext cx="1638300" cy="1834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376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Colonists faced a very difficult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life to include high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death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rates and labor shortages 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To fill this need for labor, indentured servitude was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created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Indentured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servants were colonists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that signed a contract for a period of 4-7 years of service in return for passage to the new world.</a:t>
            </a:r>
            <a:endParaRPr lang="en-US" sz="2400" dirty="0">
              <a:latin typeface="Baskerville Old Face" pitchFamily="18" charset="0"/>
            </a:endParaRP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Indentured Servants</a:t>
            </a:r>
            <a:endParaRPr lang="en-US" dirty="0"/>
          </a:p>
        </p:txBody>
      </p:sp>
      <p:pic>
        <p:nvPicPr>
          <p:cNvPr id="4" name="Picture 8" descr="indentured serv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58961"/>
            <a:ext cx="2819400" cy="2402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9116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first documented Africans in Virginia arrived in </a:t>
            </a:r>
            <a:r>
              <a:rPr lang="en-US" dirty="0" smtClean="0"/>
              <a:t>1619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They </a:t>
            </a:r>
            <a:r>
              <a:rPr lang="en-US" dirty="0"/>
              <a:t>were </a:t>
            </a:r>
            <a:r>
              <a:rPr lang="en-US" dirty="0" smtClean="0"/>
              <a:t>from West </a:t>
            </a:r>
            <a:r>
              <a:rPr lang="en-US" dirty="0"/>
              <a:t>Central </a:t>
            </a:r>
            <a:r>
              <a:rPr lang="en-US" dirty="0" smtClean="0"/>
              <a:t>Africa and </a:t>
            </a:r>
            <a:r>
              <a:rPr lang="en-US" dirty="0"/>
              <a:t>had been captured during war with the </a:t>
            </a:r>
            <a:r>
              <a:rPr lang="en-US" dirty="0" smtClean="0"/>
              <a:t>Portuguese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first </a:t>
            </a:r>
            <a:r>
              <a:rPr lang="en-US" dirty="0"/>
              <a:t>Africans may have been treated as indentured </a:t>
            </a:r>
            <a:r>
              <a:rPr lang="en-US" dirty="0" smtClean="0"/>
              <a:t>servants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practice </a:t>
            </a:r>
            <a:r>
              <a:rPr lang="en-US" dirty="0"/>
              <a:t>of owning Africans as slaves for life appeared by </a:t>
            </a:r>
            <a:r>
              <a:rPr lang="en-US" dirty="0" smtClean="0"/>
              <a:t>mid-century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number of African slaves increased significantly in the second half of the 17th century, replacing indentured servants as the primary source of </a:t>
            </a:r>
            <a:r>
              <a:rPr lang="en-US" dirty="0" smtClean="0"/>
              <a:t>labor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Slaves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85" y="4876800"/>
            <a:ext cx="1790700" cy="176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846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205</TotalTime>
  <Words>435</Words>
  <Application>Microsoft Office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BlackTie</vt:lpstr>
      <vt:lpstr>Life In the Jamestown Colony: </vt:lpstr>
      <vt:lpstr>Sparking Activity: </vt:lpstr>
      <vt:lpstr>Roll for your Role:</vt:lpstr>
      <vt:lpstr>Background Refresher</vt:lpstr>
      <vt:lpstr>Populations </vt:lpstr>
      <vt:lpstr>English Settlers</vt:lpstr>
      <vt:lpstr>The Powhatan Confederacy  </vt:lpstr>
      <vt:lpstr>Indentured Servants</vt:lpstr>
      <vt:lpstr>African Slaves</vt:lpstr>
      <vt:lpstr>Government</vt:lpstr>
      <vt:lpstr>Let’s Roll</vt:lpstr>
      <vt:lpstr>Let’s Write</vt:lpstr>
      <vt:lpstr>Let’s Assess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Bibliography</vt:lpstr>
    </vt:vector>
  </TitlesOfParts>
  <Company>DDESS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Jamestown Colony:</dc:title>
  <dc:creator>Koger, Margaret, Ms., CIV, OSD/DoDEA-Americas</dc:creator>
  <cp:lastModifiedBy>Koger, Margaret, Ms., CIV, OSD/DoDEA-Americas</cp:lastModifiedBy>
  <cp:revision>29</cp:revision>
  <cp:lastPrinted>2015-01-08T16:18:15Z</cp:lastPrinted>
  <dcterms:created xsi:type="dcterms:W3CDTF">2015-01-07T16:43:58Z</dcterms:created>
  <dcterms:modified xsi:type="dcterms:W3CDTF">2015-01-09T14:41:13Z</dcterms:modified>
</cp:coreProperties>
</file>